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7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9C564-C207-49AA-A2E6-B7A4AEEA6DA5}" type="datetimeFigureOut">
              <a:rPr lang="en-US" smtClean="0"/>
              <a:pPr/>
              <a:t>4/22/2013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32BF5-2B78-49A6-963B-4996E4899459}" type="slidenum">
              <a:rPr lang="en-US" smtClean="0"/>
              <a:pPr/>
              <a:t>‹#›</a:t>
            </a:fld>
            <a:endParaRPr lang="en-US"/>
          </a:p>
        </p:txBody>
      </p:sp>
    </p:spTree>
    <p:extLst>
      <p:ext uri="{BB962C8B-B14F-4D97-AF65-F5344CB8AC3E}">
        <p14:creationId xmlns:p14="http://schemas.microsoft.com/office/powerpoint/2010/main" val="2202887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F32BF5-2B78-49A6-963B-4996E489945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F32BF5-2B78-49A6-963B-4996E489945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F32BF5-2B78-49A6-963B-4996E489945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F32BF5-2B78-49A6-963B-4996E489945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F32BF5-2B78-49A6-963B-4996E489945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9FE8D5-EAAA-402F-8E3A-38C63346C81E}"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FE8D5-EAAA-402F-8E3A-38C63346C81E}"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FE8D5-EAAA-402F-8E3A-38C63346C81E}"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FE8D5-EAAA-402F-8E3A-38C63346C81E}"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FE8D5-EAAA-402F-8E3A-38C63346C81E}"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9FE8D5-EAAA-402F-8E3A-38C63346C81E}" type="datetimeFigureOut">
              <a:rPr lang="en-US" smtClean="0"/>
              <a:pPr/>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9FE8D5-EAAA-402F-8E3A-38C63346C81E}" type="datetimeFigureOut">
              <a:rPr lang="en-US" smtClean="0"/>
              <a:pPr/>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9FE8D5-EAAA-402F-8E3A-38C63346C81E}" type="datetimeFigureOut">
              <a:rPr lang="en-US" smtClean="0"/>
              <a:pPr/>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FE8D5-EAAA-402F-8E3A-38C63346C81E}" type="datetimeFigureOut">
              <a:rPr lang="en-US" smtClean="0"/>
              <a:pPr/>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FE8D5-EAAA-402F-8E3A-38C63346C81E}" type="datetimeFigureOut">
              <a:rPr lang="en-US" smtClean="0"/>
              <a:pPr/>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FE8D5-EAAA-402F-8E3A-38C63346C81E}" type="datetimeFigureOut">
              <a:rPr lang="en-US" smtClean="0"/>
              <a:pPr/>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E412C-426F-4C2E-A44A-EB26E48E43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FE8D5-EAAA-402F-8E3A-38C63346C81E}" type="datetimeFigureOut">
              <a:rPr lang="en-US" smtClean="0"/>
              <a:pPr/>
              <a:t>4/22/2013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E412C-426F-4C2E-A44A-EB26E48E43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fontScale="90000"/>
          </a:bodyPr>
          <a:lstStyle/>
          <a:p>
            <a:r>
              <a:rPr lang="en-US" sz="5300" dirty="0" smtClean="0"/>
              <a:t>What’s New in SigmaXL V6.2</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pic>
        <p:nvPicPr>
          <p:cNvPr id="4" name="Picture 3" descr="Sigmaxl new logo.tif"/>
          <p:cNvPicPr>
            <a:picLocks noChangeAspect="1"/>
          </p:cNvPicPr>
          <p:nvPr/>
        </p:nvPicPr>
        <p:blipFill>
          <a:blip r:embed="rId3" cstate="print"/>
          <a:stretch>
            <a:fillRect/>
          </a:stretch>
        </p:blipFill>
        <p:spPr>
          <a:xfrm>
            <a:off x="3429000" y="3240966"/>
            <a:ext cx="2514600" cy="1940634"/>
          </a:xfrm>
          <a:prstGeom prst="rect">
            <a:avLst/>
          </a:prstGeom>
          <a:effectLst/>
        </p:spPr>
      </p:pic>
      <p:sp>
        <p:nvSpPr>
          <p:cNvPr id="5" name="TextBox 4"/>
          <p:cNvSpPr txBox="1"/>
          <p:nvPr/>
        </p:nvSpPr>
        <p:spPr>
          <a:xfrm>
            <a:off x="1447800" y="5715000"/>
            <a:ext cx="7171194" cy="369332"/>
          </a:xfrm>
          <a:prstGeom prst="rect">
            <a:avLst/>
          </a:prstGeom>
          <a:noFill/>
        </p:spPr>
        <p:txBody>
          <a:bodyPr wrap="none" rtlCol="0">
            <a:spAutoFit/>
          </a:bodyPr>
          <a:lstStyle/>
          <a:p>
            <a:r>
              <a:rPr lang="en-US" dirty="0" smtClean="0"/>
              <a:t>Presenter: John Noguera, P. Eng</a:t>
            </a:r>
            <a:r>
              <a:rPr lang="en-US" smtClean="0"/>
              <a:t>., </a:t>
            </a:r>
            <a:r>
              <a:rPr lang="en-US" smtClean="0"/>
              <a:t>MBB, Co-founder </a:t>
            </a:r>
            <a:r>
              <a:rPr lang="en-US" dirty="0" smtClean="0"/>
              <a:t>and CTO, SigmaXL, Inc.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81000" y="1265237"/>
            <a:ext cx="8229600" cy="4525963"/>
          </a:xfrm>
        </p:spPr>
        <p:txBody>
          <a:bodyPr>
            <a:noAutofit/>
          </a:bodyPr>
          <a:lstStyle/>
          <a:p>
            <a:pPr marL="0" indent="0">
              <a:buNone/>
            </a:pPr>
            <a:r>
              <a:rPr lang="en-US" sz="2400" dirty="0"/>
              <a:t>New features in SigmaXL Version </a:t>
            </a:r>
            <a:r>
              <a:rPr lang="en-US" sz="2400" dirty="0" smtClean="0"/>
              <a:t>6.2 </a:t>
            </a:r>
            <a:r>
              <a:rPr lang="en-US" sz="2400" dirty="0"/>
              <a:t>include:</a:t>
            </a:r>
            <a:br>
              <a:rPr lang="en-US" sz="2400" dirty="0"/>
            </a:br>
            <a:endParaRPr lang="en-US" sz="2400" dirty="0"/>
          </a:p>
          <a:p>
            <a:pPr lvl="0"/>
            <a:r>
              <a:rPr lang="en-US" sz="1600" dirty="0"/>
              <a:t>Compatible with Excel 2013, 32 and 64-bit versions and Mac Excel 2011</a:t>
            </a:r>
            <a:br>
              <a:rPr lang="en-US" sz="1600" dirty="0"/>
            </a:br>
            <a:endParaRPr lang="en-CA" sz="1600" dirty="0"/>
          </a:p>
          <a:p>
            <a:pPr lvl="0"/>
            <a:r>
              <a:rPr lang="en-US" sz="1600" dirty="0"/>
              <a:t>New Statistical Templates:</a:t>
            </a:r>
            <a:endParaRPr lang="en-CA" sz="1600" dirty="0"/>
          </a:p>
          <a:p>
            <a:pPr lvl="1"/>
            <a:r>
              <a:rPr lang="en-US" sz="1600" b="1" dirty="0"/>
              <a:t>Minimum Sample Size for Robust t-Tests and ANOVA</a:t>
            </a:r>
            <a:endParaRPr lang="en-CA" sz="1600" dirty="0"/>
          </a:p>
          <a:p>
            <a:pPr lvl="1"/>
            <a:r>
              <a:rPr lang="en-US" sz="1600" b="1" dirty="0"/>
              <a:t>1 Poisson Rate Test and Confidence Interval</a:t>
            </a:r>
            <a:endParaRPr lang="en-CA" sz="1600" dirty="0"/>
          </a:p>
          <a:p>
            <a:pPr lvl="1"/>
            <a:r>
              <a:rPr lang="en-US" sz="1600" b="1" dirty="0"/>
              <a:t>2 Poisson Rates Test and Confidence Interval</a:t>
            </a:r>
            <a:endParaRPr lang="en-CA" sz="1600" dirty="0"/>
          </a:p>
          <a:p>
            <a:pPr lvl="1"/>
            <a:r>
              <a:rPr lang="en-US" sz="1600" b="1" dirty="0"/>
              <a:t>One-Way Chi-Square Goodness-of-Fit Test</a:t>
            </a:r>
            <a:br>
              <a:rPr lang="en-US" sz="1600" b="1" dirty="0"/>
            </a:br>
            <a:endParaRPr lang="en-CA" sz="1600" dirty="0"/>
          </a:p>
          <a:p>
            <a:pPr lvl="0"/>
            <a:r>
              <a:rPr lang="en-US" sz="1600" dirty="0"/>
              <a:t>Updated Statistical Templates:</a:t>
            </a:r>
            <a:endParaRPr lang="en-CA" sz="1600" dirty="0"/>
          </a:p>
          <a:p>
            <a:pPr lvl="1"/>
            <a:r>
              <a:rPr lang="en-US" sz="1600" b="1" dirty="0"/>
              <a:t>1 Sample t-Test and Confidence Interval for Mean </a:t>
            </a:r>
            <a:endParaRPr lang="en-CA" sz="1600" dirty="0"/>
          </a:p>
          <a:p>
            <a:pPr lvl="1"/>
            <a:r>
              <a:rPr lang="en-US" sz="1600" b="1" dirty="0"/>
              <a:t>2 Sample t-Test and Confidence Interval (Compare 2 Means)</a:t>
            </a:r>
            <a:r>
              <a:rPr lang="en-US" sz="1600" dirty="0"/>
              <a:t> with option for equal and unequal variance</a:t>
            </a:r>
            <a:endParaRPr lang="en-CA" sz="1600" dirty="0"/>
          </a:p>
          <a:p>
            <a:pPr lvl="1"/>
            <a:r>
              <a:rPr lang="en-US" sz="1600" b="1" dirty="0"/>
              <a:t>1 Sample Chi-Square Test and CI for Standard Deviation</a:t>
            </a:r>
            <a:endParaRPr lang="en-CA" sz="1600" dirty="0"/>
          </a:p>
          <a:p>
            <a:pPr lvl="1"/>
            <a:r>
              <a:rPr lang="en-US" sz="1600" b="1" dirty="0"/>
              <a:t>2 Sample F-Test and CI (Compare 2 Standard Deviations)</a:t>
            </a:r>
            <a:endParaRPr lang="en-CA" sz="1600" dirty="0"/>
          </a:p>
          <a:p>
            <a:pPr lvl="1"/>
            <a:r>
              <a:rPr lang="en-US" sz="1600" b="1" dirty="0"/>
              <a:t>1 Proportion Test and Confidence Interval</a:t>
            </a:r>
            <a:endParaRPr lang="en-CA" sz="1600" dirty="0"/>
          </a:p>
          <a:p>
            <a:pPr lvl="1"/>
            <a:r>
              <a:rPr lang="en-US" sz="1600" b="1" dirty="0"/>
              <a:t>2 Proportions Test and Confidence Interval</a:t>
            </a:r>
            <a:br>
              <a:rPr lang="en-US" sz="1600" b="1" dirty="0"/>
            </a:br>
            <a:endParaRPr lang="en-CA"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81000" y="1265237"/>
            <a:ext cx="8229600" cy="4525963"/>
          </a:xfrm>
        </p:spPr>
        <p:txBody>
          <a:bodyPr>
            <a:noAutofit/>
          </a:bodyPr>
          <a:lstStyle/>
          <a:p>
            <a:pPr marL="0" indent="0">
              <a:buNone/>
            </a:pPr>
            <a:r>
              <a:rPr lang="en-US" sz="2400" dirty="0"/>
              <a:t>New features in SigmaXL Version </a:t>
            </a:r>
            <a:r>
              <a:rPr lang="en-US" sz="2400" dirty="0" smtClean="0"/>
              <a:t>6.2 </a:t>
            </a:r>
            <a:r>
              <a:rPr lang="en-US" sz="2400" dirty="0"/>
              <a:t>include:</a:t>
            </a:r>
            <a:br>
              <a:rPr lang="en-US" sz="2400" dirty="0"/>
            </a:br>
            <a:endParaRPr lang="en-US" sz="2400" dirty="0" smtClean="0"/>
          </a:p>
          <a:p>
            <a:pPr lvl="0"/>
            <a:r>
              <a:rPr lang="en-US" sz="1600" dirty="0" smtClean="0"/>
              <a:t>The template </a:t>
            </a:r>
            <a:r>
              <a:rPr lang="en-US" sz="1600" b="1" dirty="0" smtClean="0"/>
              <a:t>Minimum Sample Size for Robust t-Tests and ANOVA</a:t>
            </a:r>
            <a:r>
              <a:rPr lang="en-US" sz="1600" dirty="0" smtClean="0"/>
              <a:t> answers the question, “How large does the sample size have to be for the central limit theorem to work?”  This template is unique to SigmaXL and was developed using extensive Monte Carlo simulations.  It provides a minimum sample size required for the 1 Sample t-Test, 2 Sample t-Test and One-Way ANOVA to be robust to non-normality.  The user simply enters the sample Skewness and Kurtosis and obtains a minimum sample size required for the specified test.</a:t>
            </a:r>
            <a:br>
              <a:rPr lang="en-US" sz="1600" dirty="0" smtClean="0"/>
            </a:br>
            <a:endParaRPr lang="en-CA" sz="1600" dirty="0" smtClean="0"/>
          </a:p>
          <a:p>
            <a:pPr lvl="0"/>
            <a:r>
              <a:rPr lang="en-US" sz="1600" dirty="0" smtClean="0"/>
              <a:t>Easy </a:t>
            </a:r>
            <a:r>
              <a:rPr lang="en-US" sz="1600" dirty="0"/>
              <a:t>to interpret, color coded “Reject” or “Fail to Reject” the Null Hypothesis</a:t>
            </a:r>
            <a:r>
              <a:rPr lang="en-US" sz="1600" dirty="0" smtClean="0"/>
              <a:t>.</a:t>
            </a:r>
            <a:endParaRPr lang="en-CA" sz="1600"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1447800" y="4267200"/>
            <a:ext cx="5943600" cy="601980"/>
          </a:xfrm>
          <a:prstGeom prst="rect">
            <a:avLst/>
          </a:prstGeom>
        </p:spPr>
      </p:pic>
    </p:spTree>
    <p:extLst>
      <p:ext uri="{BB962C8B-B14F-4D97-AF65-F5344CB8AC3E}">
        <p14:creationId xmlns:p14="http://schemas.microsoft.com/office/powerpoint/2010/main" val="2615426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81000" y="1265237"/>
            <a:ext cx="8229600" cy="4525963"/>
          </a:xfrm>
        </p:spPr>
        <p:txBody>
          <a:bodyPr>
            <a:noAutofit/>
          </a:bodyPr>
          <a:lstStyle/>
          <a:p>
            <a:pPr marL="0" indent="0">
              <a:buNone/>
            </a:pPr>
            <a:r>
              <a:rPr lang="en-US" sz="2400" dirty="0"/>
              <a:t>New features in SigmaXL Version </a:t>
            </a:r>
            <a:r>
              <a:rPr lang="en-US" sz="2400" dirty="0" smtClean="0"/>
              <a:t>6.2 </a:t>
            </a:r>
            <a:r>
              <a:rPr lang="en-US" sz="2400" dirty="0"/>
              <a:t>include:</a:t>
            </a:r>
            <a:br>
              <a:rPr lang="en-US" sz="2400" dirty="0"/>
            </a:br>
            <a:endParaRPr lang="en-US" sz="2400" dirty="0" smtClean="0"/>
          </a:p>
          <a:p>
            <a:pPr lvl="0"/>
            <a:r>
              <a:rPr lang="en-US" sz="1600" dirty="0" smtClean="0"/>
              <a:t>Confidence </a:t>
            </a:r>
            <a:r>
              <a:rPr lang="en-US" sz="1600" dirty="0"/>
              <a:t>intervals for 1 Proportion and 1 Poisson Rate templates include the traditional “exact” methods which are strictly conservative and guarantee the specified confidence level, but result in wide intervals. Alternatively, Wilson Score and </a:t>
            </a:r>
            <a:r>
              <a:rPr lang="en-US" sz="1600" dirty="0" err="1"/>
              <a:t>Jeffreys</a:t>
            </a:r>
            <a:r>
              <a:rPr lang="en-US" sz="1600" dirty="0"/>
              <a:t> intervals can be selected to provide narrow intervals that match the specified confidence interval on average.  Normal approximation methods are also available for students to validate hand calculations</a:t>
            </a:r>
            <a:r>
              <a:rPr lang="en-US" sz="1600" dirty="0" smtClean="0"/>
              <a:t>.</a:t>
            </a:r>
            <a:br>
              <a:rPr lang="en-US" sz="1600" dirty="0" smtClean="0"/>
            </a:br>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581400"/>
            <a:ext cx="4195762" cy="2210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697281"/>
            <a:ext cx="4038600" cy="2095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24934" y="6002866"/>
            <a:ext cx="8077083" cy="800219"/>
          </a:xfrm>
          <a:prstGeom prst="rect">
            <a:avLst/>
          </a:prstGeom>
          <a:noFill/>
        </p:spPr>
        <p:txBody>
          <a:bodyPr wrap="none" rtlCol="0">
            <a:spAutoFit/>
          </a:bodyPr>
          <a:lstStyle/>
          <a:p>
            <a:pPr lvl="0" algn="ctr"/>
            <a:r>
              <a:rPr lang="en-US" dirty="0"/>
              <a:t>Comparison of Coverage Probability for Exact </a:t>
            </a:r>
            <a:r>
              <a:rPr lang="en-US" dirty="0" smtClean="0"/>
              <a:t>(</a:t>
            </a:r>
            <a:r>
              <a:rPr lang="en-US" dirty="0" err="1" smtClean="0"/>
              <a:t>Clopper</a:t>
            </a:r>
            <a:r>
              <a:rPr lang="en-US" dirty="0" smtClean="0"/>
              <a:t>-Pearson) versus </a:t>
            </a:r>
            <a:r>
              <a:rPr lang="en-US" dirty="0"/>
              <a:t>Wilson </a:t>
            </a:r>
            <a:r>
              <a:rPr lang="en-US" dirty="0" smtClean="0"/>
              <a:t>Score</a:t>
            </a:r>
            <a:br>
              <a:rPr lang="en-US" dirty="0" smtClean="0"/>
            </a:br>
            <a:r>
              <a:rPr lang="en-US" dirty="0" smtClean="0"/>
              <a:t>1 Proportion Binomial, </a:t>
            </a:r>
            <a:r>
              <a:rPr lang="en-US" i="1" dirty="0"/>
              <a:t>n</a:t>
            </a:r>
            <a:r>
              <a:rPr lang="en-US" dirty="0"/>
              <a:t> = </a:t>
            </a:r>
            <a:r>
              <a:rPr lang="en-US" dirty="0" smtClean="0"/>
              <a:t>50 </a:t>
            </a:r>
          </a:p>
          <a:p>
            <a:pPr lvl="0" algn="ctr"/>
            <a:r>
              <a:rPr lang="en-CA" sz="1000" dirty="0"/>
              <a:t>Brown, L. D., </a:t>
            </a:r>
            <a:r>
              <a:rPr lang="en-CA" sz="1000" dirty="0" err="1"/>
              <a:t>Cai</a:t>
            </a:r>
            <a:r>
              <a:rPr lang="en-CA" sz="1000" dirty="0"/>
              <a:t>, T. T. and </a:t>
            </a:r>
            <a:r>
              <a:rPr lang="en-CA" sz="1000" dirty="0" err="1"/>
              <a:t>DasGupta</a:t>
            </a:r>
            <a:r>
              <a:rPr lang="en-CA" sz="1000" dirty="0"/>
              <a:t>, A. (2001), Interval estimation for a binomial proportion. </a:t>
            </a:r>
            <a:r>
              <a:rPr lang="en-CA" sz="1000" i="1" dirty="0"/>
              <a:t>Statistical Science</a:t>
            </a:r>
            <a:r>
              <a:rPr lang="en-CA" sz="1000" dirty="0"/>
              <a:t>, 16, 101-133</a:t>
            </a:r>
          </a:p>
        </p:txBody>
      </p:sp>
    </p:spTree>
    <p:extLst>
      <p:ext uri="{BB962C8B-B14F-4D97-AF65-F5344CB8AC3E}">
        <p14:creationId xmlns:p14="http://schemas.microsoft.com/office/powerpoint/2010/main" val="680008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81000" y="1265237"/>
            <a:ext cx="8229600" cy="4525963"/>
          </a:xfrm>
        </p:spPr>
        <p:txBody>
          <a:bodyPr>
            <a:noAutofit/>
          </a:bodyPr>
          <a:lstStyle/>
          <a:p>
            <a:pPr marL="0" indent="0">
              <a:buNone/>
            </a:pPr>
            <a:r>
              <a:rPr lang="en-US" sz="2400" dirty="0"/>
              <a:t>New features in SigmaXL Version </a:t>
            </a:r>
            <a:r>
              <a:rPr lang="en-US" sz="2400" dirty="0" smtClean="0"/>
              <a:t>6.2 </a:t>
            </a:r>
            <a:r>
              <a:rPr lang="en-US" sz="2400" dirty="0"/>
              <a:t>include:</a:t>
            </a:r>
            <a:br>
              <a:rPr lang="en-US" sz="2400" dirty="0"/>
            </a:br>
            <a:endParaRPr lang="en-US" sz="2400" dirty="0" smtClean="0"/>
          </a:p>
          <a:p>
            <a:pPr lvl="0"/>
            <a:r>
              <a:rPr lang="en-US" sz="2000" dirty="0" smtClean="0"/>
              <a:t>Confidence </a:t>
            </a:r>
            <a:r>
              <a:rPr lang="en-US" sz="2000" dirty="0"/>
              <a:t>intervals for 2 Proportions and 2 Poisson Rates include modern methods that result in narrow intervals that maintain the specified confidence level on average: </a:t>
            </a:r>
            <a:r>
              <a:rPr lang="en-US" sz="2000" dirty="0" err="1"/>
              <a:t>Newcombe</a:t>
            </a:r>
            <a:r>
              <a:rPr lang="en-US" sz="2000" dirty="0"/>
              <a:t>-Wilson and </a:t>
            </a:r>
            <a:r>
              <a:rPr lang="en-US" sz="2000" dirty="0" err="1"/>
              <a:t>Jeffreys</a:t>
            </a:r>
            <a:r>
              <a:rPr lang="en-US" sz="2000" dirty="0"/>
              <a:t> Hybrid</a:t>
            </a:r>
            <a:r>
              <a:rPr lang="en-US" sz="2000" dirty="0" smtClean="0"/>
              <a:t>.</a:t>
            </a:r>
          </a:p>
          <a:p>
            <a:pPr lvl="0"/>
            <a:endParaRPr lang="en-US" sz="2000" dirty="0"/>
          </a:p>
          <a:p>
            <a:r>
              <a:rPr lang="en-US" sz="2000" dirty="0"/>
              <a:t>Presentation: 50 Minutes; Q&amp;A: 10 minutes</a:t>
            </a:r>
          </a:p>
          <a:p>
            <a:pPr lvl="0"/>
            <a:endParaRPr lang="en-CA" sz="2000" dirty="0"/>
          </a:p>
        </p:txBody>
      </p:sp>
    </p:spTree>
    <p:extLst>
      <p:ext uri="{BB962C8B-B14F-4D97-AF65-F5344CB8AC3E}">
        <p14:creationId xmlns:p14="http://schemas.microsoft.com/office/powerpoint/2010/main" val="1951124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77</Words>
  <Application>Microsoft Office PowerPoint</Application>
  <PresentationFormat>On-screen Show (4:3)</PresentationFormat>
  <Paragraphs>43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What’s New in SigmaXL V6.2</vt:lpstr>
      <vt:lpstr>AGENDA</vt:lpstr>
      <vt:lpstr>AGENDA</vt:lpstr>
      <vt:lpstr>AGENDA</vt:lpstr>
      <vt:lpstr>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Prioritize Properly with Pareto Charts and EZ-Pivot</dc:title>
  <dc:creator>John Noguera</dc:creator>
  <cp:lastModifiedBy>John Noguera</cp:lastModifiedBy>
  <cp:revision>28</cp:revision>
  <dcterms:created xsi:type="dcterms:W3CDTF">2010-03-24T16:15:27Z</dcterms:created>
  <dcterms:modified xsi:type="dcterms:W3CDTF">2013-04-23T00:13:57Z</dcterms:modified>
</cp:coreProperties>
</file>